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3CA09-7661-4A8B-8DD5-38F39CBE250E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A32305B-B187-4893-8EE3-F2BC3D21624F}" type="asst">
      <dgm:prSet phldrT="[Text]"/>
      <dgm:spPr>
        <a:solidFill>
          <a:srgbClr val="333399"/>
        </a:solidFill>
      </dgm:spPr>
      <dgm:t>
        <a:bodyPr/>
        <a:lstStyle/>
        <a:p>
          <a:r>
            <a:rPr lang="hr-HR" dirty="0"/>
            <a:t>Koordinacijsko tijelo za COVID 19</a:t>
          </a:r>
        </a:p>
        <a:p>
          <a:r>
            <a:rPr lang="hr-HR" dirty="0"/>
            <a:t> (Ministarstvo zdravstva)</a:t>
          </a:r>
          <a:endParaRPr lang="en-US" dirty="0"/>
        </a:p>
      </dgm:t>
    </dgm:pt>
    <dgm:pt modelId="{DBB57D93-DE07-447A-9306-90B203AFCE70}" type="parTrans" cxnId="{8E8E35CD-80C8-4FDC-9B2A-162D43D31146}">
      <dgm:prSet/>
      <dgm:spPr/>
      <dgm:t>
        <a:bodyPr/>
        <a:lstStyle/>
        <a:p>
          <a:endParaRPr lang="en-US"/>
        </a:p>
      </dgm:t>
    </dgm:pt>
    <dgm:pt modelId="{0090FD27-9948-4B57-8B67-DB88D3227282}" type="sibTrans" cxnId="{8E8E35CD-80C8-4FDC-9B2A-162D43D31146}">
      <dgm:prSet/>
      <dgm:spPr/>
      <dgm:t>
        <a:bodyPr/>
        <a:lstStyle/>
        <a:p>
          <a:endParaRPr lang="en-US"/>
        </a:p>
      </dgm:t>
    </dgm:pt>
    <dgm:pt modelId="{117210D1-3E23-4B5A-A2E6-A83040AD4BF3}">
      <dgm:prSet phldrT="[Text]"/>
      <dgm:spPr>
        <a:solidFill>
          <a:srgbClr val="333399"/>
        </a:solidFill>
      </dgm:spPr>
      <dgm:t>
        <a:bodyPr/>
        <a:lstStyle/>
        <a:p>
          <a:r>
            <a:rPr lang="hr-HR" dirty="0"/>
            <a:t>MRRFEU</a:t>
          </a:r>
        </a:p>
        <a:p>
          <a:r>
            <a:rPr lang="hr-HR" dirty="0"/>
            <a:t>(komunikacija s Europskom komisijom, resornom upravom za EUSF)</a:t>
          </a:r>
          <a:endParaRPr lang="en-US" dirty="0"/>
        </a:p>
      </dgm:t>
    </dgm:pt>
    <dgm:pt modelId="{5ACD56B3-3C5A-44CB-AF1D-FF42647A26BC}" type="parTrans" cxnId="{66622FDF-D3F5-4F25-9AF8-C559A63AFBFC}">
      <dgm:prSet/>
      <dgm:spPr/>
      <dgm:t>
        <a:bodyPr/>
        <a:lstStyle/>
        <a:p>
          <a:endParaRPr lang="en-US"/>
        </a:p>
      </dgm:t>
    </dgm:pt>
    <dgm:pt modelId="{B5795472-89F1-4DF8-B961-36392EC970EE}" type="sibTrans" cxnId="{66622FDF-D3F5-4F25-9AF8-C559A63AFBFC}">
      <dgm:prSet/>
      <dgm:spPr/>
      <dgm:t>
        <a:bodyPr/>
        <a:lstStyle/>
        <a:p>
          <a:endParaRPr lang="en-US"/>
        </a:p>
      </dgm:t>
    </dgm:pt>
    <dgm:pt modelId="{1CF63C73-E731-4D05-B4DA-3F9111B15202}">
      <dgm:prSet phldrT="[Text]"/>
      <dgm:spPr>
        <a:solidFill>
          <a:srgbClr val="333399"/>
        </a:solidFill>
      </dgm:spPr>
      <dgm:t>
        <a:bodyPr/>
        <a:lstStyle/>
        <a:p>
          <a:r>
            <a:rPr lang="hr-HR" dirty="0"/>
            <a:t>Svjetska</a:t>
          </a:r>
          <a:r>
            <a:rPr lang="hr-HR" baseline="0" dirty="0"/>
            <a:t> banka</a:t>
          </a:r>
        </a:p>
        <a:p>
          <a:r>
            <a:rPr lang="hr-HR" baseline="0" dirty="0"/>
            <a:t>(savjetodavna podrška koordinacijskom tijelu u pripremi Zahtjeva)</a:t>
          </a:r>
          <a:endParaRPr lang="en-US" dirty="0"/>
        </a:p>
      </dgm:t>
    </dgm:pt>
    <dgm:pt modelId="{0A72D80A-DEF1-4D65-921C-8308C942A8D6}" type="parTrans" cxnId="{23B6AA27-DB96-4BDB-98AE-79F99F50DA92}">
      <dgm:prSet/>
      <dgm:spPr/>
      <dgm:t>
        <a:bodyPr/>
        <a:lstStyle/>
        <a:p>
          <a:endParaRPr lang="en-US"/>
        </a:p>
      </dgm:t>
    </dgm:pt>
    <dgm:pt modelId="{B32CCC9E-AAF2-4BFF-949B-CC591BD88DE2}" type="sibTrans" cxnId="{23B6AA27-DB96-4BDB-98AE-79F99F50DA92}">
      <dgm:prSet/>
      <dgm:spPr/>
      <dgm:t>
        <a:bodyPr/>
        <a:lstStyle/>
        <a:p>
          <a:endParaRPr lang="en-US"/>
        </a:p>
      </dgm:t>
    </dgm:pt>
    <dgm:pt modelId="{D14F5552-EBE0-41BE-8A0A-00FEE575BE7C}">
      <dgm:prSet phldrT="[Text]"/>
      <dgm:spPr>
        <a:solidFill>
          <a:srgbClr val="333399"/>
        </a:solidFill>
      </dgm:spPr>
      <dgm:t>
        <a:bodyPr/>
        <a:lstStyle/>
        <a:p>
          <a:r>
            <a:rPr lang="hr-HR" dirty="0"/>
            <a:t>Radna</a:t>
          </a:r>
          <a:r>
            <a:rPr lang="hr-HR" baseline="0" dirty="0"/>
            <a:t> skupina</a:t>
          </a:r>
          <a:endParaRPr lang="en-US" dirty="0"/>
        </a:p>
      </dgm:t>
    </dgm:pt>
    <dgm:pt modelId="{30B9417B-FC33-46FC-B77E-43B2458381A6}" type="parTrans" cxnId="{1BB8EF20-AAE3-4141-B091-908CBFB8BD2C}">
      <dgm:prSet/>
      <dgm:spPr/>
      <dgm:t>
        <a:bodyPr/>
        <a:lstStyle/>
        <a:p>
          <a:endParaRPr lang="hr-HR"/>
        </a:p>
      </dgm:t>
    </dgm:pt>
    <dgm:pt modelId="{714314E6-AA81-4AB8-B2FA-F88E8FDE8425}" type="sibTrans" cxnId="{1BB8EF20-AAE3-4141-B091-908CBFB8BD2C}">
      <dgm:prSet/>
      <dgm:spPr/>
      <dgm:t>
        <a:bodyPr/>
        <a:lstStyle/>
        <a:p>
          <a:endParaRPr lang="hr-HR"/>
        </a:p>
      </dgm:t>
    </dgm:pt>
    <dgm:pt modelId="{45B488D9-1C13-4087-88AA-8B3E3C34BAD1}" type="pres">
      <dgm:prSet presAssocID="{08F3CA09-7661-4A8B-8DD5-38F39CBE250E}" presName="Name0" presStyleCnt="0">
        <dgm:presLayoutVars>
          <dgm:dir/>
          <dgm:resizeHandles val="exact"/>
        </dgm:presLayoutVars>
      </dgm:prSet>
      <dgm:spPr/>
    </dgm:pt>
    <dgm:pt modelId="{0CB7CAD7-43AD-42A8-95FB-F18308340C24}" type="pres">
      <dgm:prSet presAssocID="{08F3CA09-7661-4A8B-8DD5-38F39CBE250E}" presName="cycle" presStyleCnt="0"/>
      <dgm:spPr/>
    </dgm:pt>
    <dgm:pt modelId="{8259ADB6-7FA8-49D0-AEDC-EEDE06226B47}" type="pres">
      <dgm:prSet presAssocID="{1A32305B-B187-4893-8EE3-F2BC3D21624F}" presName="nodeFirstNode" presStyleLbl="asst0" presStyleIdx="0" presStyleCnt="1">
        <dgm:presLayoutVars>
          <dgm:bulletEnabled val="1"/>
        </dgm:presLayoutVars>
      </dgm:prSet>
      <dgm:spPr/>
    </dgm:pt>
    <dgm:pt modelId="{AF2880E8-9CA6-4C2E-99DB-B5B766A7C84E}" type="pres">
      <dgm:prSet presAssocID="{0090FD27-9948-4B57-8B67-DB88D3227282}" presName="sibTransFirstNode" presStyleLbl="bgShp" presStyleIdx="0" presStyleCnt="1"/>
      <dgm:spPr/>
    </dgm:pt>
    <dgm:pt modelId="{0828AA7A-BF62-4DBD-8C8E-8D5DADBCB912}" type="pres">
      <dgm:prSet presAssocID="{117210D1-3E23-4B5A-A2E6-A83040AD4BF3}" presName="nodeFollowingNodes" presStyleLbl="node1" presStyleIdx="0" presStyleCnt="3">
        <dgm:presLayoutVars>
          <dgm:bulletEnabled val="1"/>
        </dgm:presLayoutVars>
      </dgm:prSet>
      <dgm:spPr/>
    </dgm:pt>
    <dgm:pt modelId="{CB563378-EE3D-4F68-A138-AB954E2B8922}" type="pres">
      <dgm:prSet presAssocID="{1CF63C73-E731-4D05-B4DA-3F9111B15202}" presName="nodeFollowingNodes" presStyleLbl="node1" presStyleIdx="1" presStyleCnt="3">
        <dgm:presLayoutVars>
          <dgm:bulletEnabled val="1"/>
        </dgm:presLayoutVars>
      </dgm:prSet>
      <dgm:spPr/>
    </dgm:pt>
    <dgm:pt modelId="{25D6D5C0-285C-4958-8A07-1FD6B63B6AE0}" type="pres">
      <dgm:prSet presAssocID="{D14F5552-EBE0-41BE-8A0A-00FEE575BE7C}" presName="nodeFollowingNodes" presStyleLbl="node1" presStyleIdx="2" presStyleCnt="3">
        <dgm:presLayoutVars>
          <dgm:bulletEnabled val="1"/>
        </dgm:presLayoutVars>
      </dgm:prSet>
      <dgm:spPr/>
    </dgm:pt>
  </dgm:ptLst>
  <dgm:cxnLst>
    <dgm:cxn modelId="{60AE8F0B-088D-4048-B1BE-FDA0D72CCCC7}" type="presOf" srcId="{117210D1-3E23-4B5A-A2E6-A83040AD4BF3}" destId="{0828AA7A-BF62-4DBD-8C8E-8D5DADBCB912}" srcOrd="0" destOrd="0" presId="urn:microsoft.com/office/officeart/2005/8/layout/cycle3"/>
    <dgm:cxn modelId="{1BB8EF20-AAE3-4141-B091-908CBFB8BD2C}" srcId="{08F3CA09-7661-4A8B-8DD5-38F39CBE250E}" destId="{D14F5552-EBE0-41BE-8A0A-00FEE575BE7C}" srcOrd="3" destOrd="0" parTransId="{30B9417B-FC33-46FC-B77E-43B2458381A6}" sibTransId="{714314E6-AA81-4AB8-B2FA-F88E8FDE8425}"/>
    <dgm:cxn modelId="{23B6AA27-DB96-4BDB-98AE-79F99F50DA92}" srcId="{08F3CA09-7661-4A8B-8DD5-38F39CBE250E}" destId="{1CF63C73-E731-4D05-B4DA-3F9111B15202}" srcOrd="2" destOrd="0" parTransId="{0A72D80A-DEF1-4D65-921C-8308C942A8D6}" sibTransId="{B32CCC9E-AAF2-4BFF-949B-CC591BD88DE2}"/>
    <dgm:cxn modelId="{738EC75B-43B3-4580-AF99-5C2B25B5246F}" type="presOf" srcId="{1A32305B-B187-4893-8EE3-F2BC3D21624F}" destId="{8259ADB6-7FA8-49D0-AEDC-EEDE06226B47}" srcOrd="0" destOrd="0" presId="urn:microsoft.com/office/officeart/2005/8/layout/cycle3"/>
    <dgm:cxn modelId="{13A91258-59B4-4933-9513-C3504034A79B}" type="presOf" srcId="{D14F5552-EBE0-41BE-8A0A-00FEE575BE7C}" destId="{25D6D5C0-285C-4958-8A07-1FD6B63B6AE0}" srcOrd="0" destOrd="0" presId="urn:microsoft.com/office/officeart/2005/8/layout/cycle3"/>
    <dgm:cxn modelId="{6F864583-F23A-4174-9337-21B6C0B88F22}" type="presOf" srcId="{08F3CA09-7661-4A8B-8DD5-38F39CBE250E}" destId="{45B488D9-1C13-4087-88AA-8B3E3C34BAD1}" srcOrd="0" destOrd="0" presId="urn:microsoft.com/office/officeart/2005/8/layout/cycle3"/>
    <dgm:cxn modelId="{D808B7BF-B3AA-4D26-86C5-6A7C8360B74A}" type="presOf" srcId="{1CF63C73-E731-4D05-B4DA-3F9111B15202}" destId="{CB563378-EE3D-4F68-A138-AB954E2B8922}" srcOrd="0" destOrd="0" presId="urn:microsoft.com/office/officeart/2005/8/layout/cycle3"/>
    <dgm:cxn modelId="{8E8E35CD-80C8-4FDC-9B2A-162D43D31146}" srcId="{08F3CA09-7661-4A8B-8DD5-38F39CBE250E}" destId="{1A32305B-B187-4893-8EE3-F2BC3D21624F}" srcOrd="0" destOrd="0" parTransId="{DBB57D93-DE07-447A-9306-90B203AFCE70}" sibTransId="{0090FD27-9948-4B57-8B67-DB88D3227282}"/>
    <dgm:cxn modelId="{F87BAFCE-AB4B-4F78-95C7-1A2E4F3291F3}" type="presOf" srcId="{0090FD27-9948-4B57-8B67-DB88D3227282}" destId="{AF2880E8-9CA6-4C2E-99DB-B5B766A7C84E}" srcOrd="0" destOrd="0" presId="urn:microsoft.com/office/officeart/2005/8/layout/cycle3"/>
    <dgm:cxn modelId="{66622FDF-D3F5-4F25-9AF8-C559A63AFBFC}" srcId="{08F3CA09-7661-4A8B-8DD5-38F39CBE250E}" destId="{117210D1-3E23-4B5A-A2E6-A83040AD4BF3}" srcOrd="1" destOrd="0" parTransId="{5ACD56B3-3C5A-44CB-AF1D-FF42647A26BC}" sibTransId="{B5795472-89F1-4DF8-B961-36392EC970EE}"/>
    <dgm:cxn modelId="{131CE995-2F38-4545-8445-59797EE2C6DE}" type="presParOf" srcId="{45B488D9-1C13-4087-88AA-8B3E3C34BAD1}" destId="{0CB7CAD7-43AD-42A8-95FB-F18308340C24}" srcOrd="0" destOrd="0" presId="urn:microsoft.com/office/officeart/2005/8/layout/cycle3"/>
    <dgm:cxn modelId="{A62CC294-5A8D-41B9-8F53-994D5E40CEDF}" type="presParOf" srcId="{0CB7CAD7-43AD-42A8-95FB-F18308340C24}" destId="{8259ADB6-7FA8-49D0-AEDC-EEDE06226B47}" srcOrd="0" destOrd="0" presId="urn:microsoft.com/office/officeart/2005/8/layout/cycle3"/>
    <dgm:cxn modelId="{11A3EE90-E797-46ED-872D-2114610BDC7D}" type="presParOf" srcId="{0CB7CAD7-43AD-42A8-95FB-F18308340C24}" destId="{AF2880E8-9CA6-4C2E-99DB-B5B766A7C84E}" srcOrd="1" destOrd="0" presId="urn:microsoft.com/office/officeart/2005/8/layout/cycle3"/>
    <dgm:cxn modelId="{3974DBFD-6688-4B65-8FD4-49406B3DA55F}" type="presParOf" srcId="{0CB7CAD7-43AD-42A8-95FB-F18308340C24}" destId="{0828AA7A-BF62-4DBD-8C8E-8D5DADBCB912}" srcOrd="2" destOrd="0" presId="urn:microsoft.com/office/officeart/2005/8/layout/cycle3"/>
    <dgm:cxn modelId="{6B623700-ECDC-4003-9009-7BA1A6004BD8}" type="presParOf" srcId="{0CB7CAD7-43AD-42A8-95FB-F18308340C24}" destId="{CB563378-EE3D-4F68-A138-AB954E2B8922}" srcOrd="3" destOrd="0" presId="urn:microsoft.com/office/officeart/2005/8/layout/cycle3"/>
    <dgm:cxn modelId="{29325112-3FA8-4BCE-94BE-6179CF456DEE}" type="presParOf" srcId="{0CB7CAD7-43AD-42A8-95FB-F18308340C24}" destId="{25D6D5C0-285C-4958-8A07-1FD6B63B6AE0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880E8-9CA6-4C2E-99DB-B5B766A7C84E}">
      <dsp:nvSpPr>
        <dsp:cNvPr id="0" name=""/>
        <dsp:cNvSpPr/>
      </dsp:nvSpPr>
      <dsp:spPr>
        <a:xfrm>
          <a:off x="1168814" y="-90828"/>
          <a:ext cx="4336303" cy="4336303"/>
        </a:xfrm>
        <a:prstGeom prst="circularArrow">
          <a:avLst>
            <a:gd name="adj1" fmla="val 4668"/>
            <a:gd name="adj2" fmla="val 272909"/>
            <a:gd name="adj3" fmla="val 12959674"/>
            <a:gd name="adj4" fmla="val 17943981"/>
            <a:gd name="adj5" fmla="val 484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9ADB6-7FA8-49D0-AEDC-EEDE06226B47}">
      <dsp:nvSpPr>
        <dsp:cNvPr id="0" name=""/>
        <dsp:cNvSpPr/>
      </dsp:nvSpPr>
      <dsp:spPr>
        <a:xfrm>
          <a:off x="1940589" y="1102"/>
          <a:ext cx="2792753" cy="1396376"/>
        </a:xfrm>
        <a:prstGeom prst="roundRect">
          <a:avLst/>
        </a:prstGeom>
        <a:solidFill>
          <a:srgbClr val="333399"/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Koordinacijsko tijelo za COVID 19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 (Ministarstvo zdravstva)</a:t>
          </a:r>
          <a:endParaRPr lang="en-US" sz="1800" kern="1200" dirty="0"/>
        </a:p>
      </dsp:txBody>
      <dsp:txXfrm>
        <a:off x="2008754" y="69267"/>
        <a:ext cx="2656423" cy="1260046"/>
      </dsp:txXfrm>
    </dsp:sp>
    <dsp:sp modelId="{0828AA7A-BF62-4DBD-8C8E-8D5DADBCB912}">
      <dsp:nvSpPr>
        <dsp:cNvPr id="0" name=""/>
        <dsp:cNvSpPr/>
      </dsp:nvSpPr>
      <dsp:spPr>
        <a:xfrm>
          <a:off x="3497610" y="1558123"/>
          <a:ext cx="2792753" cy="1396376"/>
        </a:xfrm>
        <a:prstGeom prst="roundRect">
          <a:avLst/>
        </a:prstGeom>
        <a:solidFill>
          <a:srgbClr val="33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MRRFEU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(komunikacija s Europskom komisijom, resornom upravom za EUSF)</a:t>
          </a:r>
          <a:endParaRPr lang="en-US" sz="1800" kern="1200" dirty="0"/>
        </a:p>
      </dsp:txBody>
      <dsp:txXfrm>
        <a:off x="3565775" y="1626288"/>
        <a:ext cx="2656423" cy="1260046"/>
      </dsp:txXfrm>
    </dsp:sp>
    <dsp:sp modelId="{CB563378-EE3D-4F68-A138-AB954E2B8922}">
      <dsp:nvSpPr>
        <dsp:cNvPr id="0" name=""/>
        <dsp:cNvSpPr/>
      </dsp:nvSpPr>
      <dsp:spPr>
        <a:xfrm>
          <a:off x="1940589" y="3115144"/>
          <a:ext cx="2792753" cy="1396376"/>
        </a:xfrm>
        <a:prstGeom prst="roundRect">
          <a:avLst/>
        </a:prstGeom>
        <a:solidFill>
          <a:srgbClr val="33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Svjetska</a:t>
          </a:r>
          <a:r>
            <a:rPr lang="hr-HR" sz="1800" kern="1200" baseline="0" dirty="0"/>
            <a:t> banka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baseline="0" dirty="0"/>
            <a:t>(savjetodavna podrška koordinacijskom tijelu u pripremi Zahtjeva)</a:t>
          </a:r>
          <a:endParaRPr lang="en-US" sz="1800" kern="1200" dirty="0"/>
        </a:p>
      </dsp:txBody>
      <dsp:txXfrm>
        <a:off x="2008754" y="3183309"/>
        <a:ext cx="2656423" cy="1260046"/>
      </dsp:txXfrm>
    </dsp:sp>
    <dsp:sp modelId="{25D6D5C0-285C-4958-8A07-1FD6B63B6AE0}">
      <dsp:nvSpPr>
        <dsp:cNvPr id="0" name=""/>
        <dsp:cNvSpPr/>
      </dsp:nvSpPr>
      <dsp:spPr>
        <a:xfrm>
          <a:off x="383568" y="1558123"/>
          <a:ext cx="2792753" cy="1396376"/>
        </a:xfrm>
        <a:prstGeom prst="roundRect">
          <a:avLst/>
        </a:prstGeom>
        <a:solidFill>
          <a:srgbClr val="33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Radna</a:t>
          </a:r>
          <a:r>
            <a:rPr lang="hr-HR" sz="1800" kern="1200" baseline="0" dirty="0"/>
            <a:t> skupina</a:t>
          </a:r>
          <a:endParaRPr lang="en-US" sz="1800" kern="1200" dirty="0"/>
        </a:p>
      </dsp:txBody>
      <dsp:txXfrm>
        <a:off x="451733" y="1626288"/>
        <a:ext cx="2656423" cy="1260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B85C8-D673-4D2F-B882-61EA4A888FE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490CD-D21C-43C9-A1D7-9E648BF12E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45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490CD-D21C-43C9-A1D7-9E648BF12E1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03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meetings: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121 companies;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 local gov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 education &amp;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CSOs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Delivered 4 Outputs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A396D6-509D-4D9A-9E43-E6C61B17AB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615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meetings: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121 companies;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 local gov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 education &amp;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CSOs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Delivered 4 Outputs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A396D6-509D-4D9A-9E43-E6C61B17AB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61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51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99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99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2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7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0" y="1460502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70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19D8A-0AB2-4D63-A829-354E806E3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10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555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951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74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01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24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128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04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00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E1CB-C9B1-4764-B8A2-765782664E34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257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u2020.h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976" y="2131766"/>
            <a:ext cx="9144000" cy="2387600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5">
                    <a:lumMod val="75000"/>
                  </a:schemeClr>
                </a:solidFill>
              </a:rPr>
              <a:t>PROŠIRENJE FONDA SOLIDARNOSTI EUROPSKE UNIJE NA ZDRAVSTVENE KRIZE</a:t>
            </a:r>
            <a:br>
              <a:rPr lang="hr-HR" sz="4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hr-HR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56" y="319088"/>
            <a:ext cx="29718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634" y="319087"/>
            <a:ext cx="222068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c.europa.eu/regional_policy/images/news/eu_solidarity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10" y="230188"/>
            <a:ext cx="1472541" cy="1076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48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157" y="206624"/>
            <a:ext cx="9500260" cy="1031875"/>
          </a:xfrm>
        </p:spPr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Prijedlog hodograma aktivnosti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24679675"/>
              </p:ext>
            </p:extLst>
          </p:nvPr>
        </p:nvGraphicFramePr>
        <p:xfrm>
          <a:off x="1128156" y="1626920"/>
          <a:ext cx="9381507" cy="458004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39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6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8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26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Aktivnost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Nadležno tijelo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15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Uspostava Radne</a:t>
                      </a:r>
                      <a:r>
                        <a:rPr lang="hr-HR" baseline="0" dirty="0"/>
                        <a:t> skupine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Ministarstvo zdravstva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08.</a:t>
                      </a:r>
                      <a:r>
                        <a:rPr lang="hr-HR" baseline="0" dirty="0"/>
                        <a:t> Svibanj 2020.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15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Ugovaranje Svjetske</a:t>
                      </a:r>
                      <a:r>
                        <a:rPr lang="hr-HR" baseline="0" dirty="0"/>
                        <a:t> banke (RAS)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(TBD)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(TBD)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77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Prikupljanje</a:t>
                      </a:r>
                      <a:r>
                        <a:rPr lang="hr-HR" baseline="0" dirty="0"/>
                        <a:t> podataka o troškovima/gubicima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Radna skupina uz podršku Svjetske banke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22.05.2020.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77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Objedinjavanje podataka i inicijalni nalazi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Ministarstvo</a:t>
                      </a:r>
                      <a:r>
                        <a:rPr lang="hr-HR" baseline="0" dirty="0"/>
                        <a:t> zdravstva uz podršku Svjetske banke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29.05.2020.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Izrada nacrta Zahtjeva sukladno smjernicama Europske komisije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Ministarstvo</a:t>
                      </a:r>
                      <a:r>
                        <a:rPr lang="hr-HR" baseline="0" dirty="0"/>
                        <a:t> zdravstva uz podršku Svjetske banke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10. 06. 2020.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85">
                <a:tc>
                  <a:txBody>
                    <a:bodyPr/>
                    <a:lstStyle/>
                    <a:p>
                      <a:r>
                        <a:rPr lang="hr-HR" dirty="0"/>
                        <a:t>Po potrebi dorada nacrta Zahtjeva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Radna skupina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19.06.2020.</a:t>
                      </a:r>
                      <a:r>
                        <a:rPr lang="hr-HR" baseline="0" dirty="0"/>
                        <a:t>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485">
                <a:tc>
                  <a:txBody>
                    <a:bodyPr/>
                    <a:lstStyle/>
                    <a:p>
                      <a:r>
                        <a:rPr lang="hr-HR" dirty="0"/>
                        <a:t>Slanje Zahtjeva</a:t>
                      </a:r>
                      <a:r>
                        <a:rPr lang="hr-HR" baseline="0" dirty="0"/>
                        <a:t> Europskoj komisiji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Ministarstvo zdravstva uz podršku MRRFEU-a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19.06.2020.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68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Hvala na pažnji!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                   </a:t>
            </a:r>
          </a:p>
          <a:p>
            <a:r>
              <a:rPr lang="hr-HR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        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0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84981"/>
            <a:ext cx="10294856" cy="3791982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Uredbom (EU) br. 461/2020 Europskog parlamenta i Vijeća od 30. ožujka 2020. o izmjeni Uredbe Vijeća (EZ) br. 2012/2020 područje djelovanja Fonda solidarnosti Europske unije (EUSF)  prošireno je na </a:t>
            </a:r>
            <a:r>
              <a:rPr lang="hr-HR" b="1" dirty="0"/>
              <a:t>zdravstvene krize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r>
              <a:rPr lang="hr-HR" dirty="0"/>
              <a:t>Najteže pogođenim državama članicama na raspolaganju će biti </a:t>
            </a:r>
            <a:r>
              <a:rPr lang="hr-HR" b="1" dirty="0"/>
              <a:t>800 milijuna eura</a:t>
            </a:r>
            <a:r>
              <a:rPr lang="hr-HR" dirty="0"/>
              <a:t>.</a:t>
            </a:r>
          </a:p>
          <a:p>
            <a:pPr algn="just"/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DE904-9CA6-4F6B-9860-FAB965401F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968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Kriterij za dodjelu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802091" cy="4351338"/>
          </a:xfrm>
        </p:spPr>
        <p:txBody>
          <a:bodyPr/>
          <a:lstStyle/>
          <a:p>
            <a:pPr algn="just"/>
            <a:r>
              <a:rPr lang="hr-HR" dirty="0"/>
              <a:t>pokrivanje dijela javnih rashoda  namijenjenih obavljanju najnužnijih hitnih operacija koje su posljedica izvanredne situacije. </a:t>
            </a:r>
          </a:p>
          <a:p>
            <a:pPr algn="just"/>
            <a:r>
              <a:rPr lang="hr-HR" dirty="0"/>
              <a:t>U skladu s načelom supsidijarnosti, pomoć Unije dodjeljivat će se samo </a:t>
            </a:r>
            <a:r>
              <a:rPr lang="hr-HR" b="1" dirty="0"/>
              <a:t>na temelju zahtjeva pogođene države ako je prouzročena izravna šteta dovela do financijskog opterećenja </a:t>
            </a:r>
            <a:r>
              <a:rPr lang="hr-HR" dirty="0"/>
              <a:t>prihvatljive države zbog provedbe hitnih mjera u procijenjenom iznosu od više od 1 500 000 000 EUR u cijenama iz 2011. ili više od 0,3 % njezina BND-a </a:t>
            </a:r>
            <a:r>
              <a:rPr lang="hr-HR" b="1" dirty="0"/>
              <a:t> (za RH: 151.638.000 EUR). 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997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Rok za dostavu zahtjeva i traženje predujma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20096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Svaki zahtjev za dobivanje pomoći iz Fonda solidarnosti EU mora biti zaprimljen u Komisiji u roku od </a:t>
            </a:r>
            <a:r>
              <a:rPr lang="hr-HR" b="1" dirty="0"/>
              <a:t>12 tjedana od datuma prve službene akcije protiv krizne situacije</a:t>
            </a:r>
            <a:r>
              <a:rPr lang="hr-HR" dirty="0"/>
              <a:t>.</a:t>
            </a:r>
          </a:p>
          <a:p>
            <a:pPr algn="just"/>
            <a:r>
              <a:rPr lang="hr-HR" dirty="0"/>
              <a:t> Međutim, kako bi osigurala jednak tretman svih prijava povezanih s krizom COVID-19, Komisija će prihvatiti </a:t>
            </a:r>
            <a:r>
              <a:rPr lang="hr-HR" b="1" dirty="0"/>
              <a:t>primanje ažuriranja / potpunih informacija u roku od 12 tjedana </a:t>
            </a:r>
            <a:r>
              <a:rPr lang="hr-HR" dirty="0"/>
              <a:t>od stupanja na snagu izmijenjene Uredbe, odnosno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do 24. lipnja 2020.</a:t>
            </a:r>
            <a:r>
              <a:rPr lang="hr-HR" dirty="0"/>
              <a:t> </a:t>
            </a:r>
          </a:p>
          <a:p>
            <a:pPr algn="just"/>
            <a:r>
              <a:rPr lang="hr-HR" dirty="0"/>
              <a:t>Neće se primjenjivati pravilo „prvi prijavljen, prvi isplaćen”.</a:t>
            </a:r>
          </a:p>
          <a:p>
            <a:pPr algn="just"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0804" y="1825625"/>
            <a:ext cx="4762995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Uz podnošenje Zahtjeva moguće je zatražiti i </a:t>
            </a:r>
            <a:r>
              <a:rPr lang="hr-HR" b="1" dirty="0"/>
              <a:t>predujam.</a:t>
            </a:r>
            <a:r>
              <a:rPr lang="hr-HR" dirty="0"/>
              <a:t> </a:t>
            </a:r>
          </a:p>
          <a:p>
            <a:pPr algn="just"/>
            <a:r>
              <a:rPr lang="hr-HR" dirty="0"/>
              <a:t>Predujam ne smije premašiti 25 % očekivanog iznosa financijskog doprinosa te ni u kojem slučaju ne smije premašiti </a:t>
            </a:r>
            <a:r>
              <a:rPr lang="hr-HR" b="1" dirty="0"/>
              <a:t>100.000.000 EUR</a:t>
            </a:r>
            <a:r>
              <a:rPr lang="hr-HR" dirty="0"/>
              <a:t>.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885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Postupanje Europske komisije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Na temelju svoje procjene cjelovitih zahtjeva pristiglih do roka 24. lipnja 2020., Komisija će predložiti iznos pomoći Europskom parlamentu i Vijeću koji ga moraju odobriti. </a:t>
            </a:r>
          </a:p>
          <a:p>
            <a:pPr algn="just"/>
            <a:r>
              <a:rPr lang="hr-HR" dirty="0"/>
              <a:t>Komisija će tada donijeti odluku o dodjeli pomoći pogođenim državama, koje će je primiti odmah i u jednom obroku. </a:t>
            </a:r>
          </a:p>
          <a:p>
            <a:pPr algn="just"/>
            <a:r>
              <a:rPr lang="hr-HR" dirty="0"/>
              <a:t>Država korisnica odgovorna je za provedbu, uključujući odabir operacija i njihovu reviziju i kontrolu.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207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chemeClr val="accent5">
                    <a:lumMod val="75000"/>
                  </a:schemeClr>
                </a:solidFill>
              </a:rPr>
              <a:t>Prihvatljive aktivnosti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83188" y="581891"/>
            <a:ext cx="6172200" cy="58426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r-HR" dirty="0"/>
              <a:t>Medicinska pomoć, uključujući lijekove, opremu i medicinske uređaji, troškove zdravstvene zaštite ili infrastrukture civilne zaštite</a:t>
            </a:r>
          </a:p>
          <a:p>
            <a:pPr lvl="0"/>
            <a:r>
              <a:rPr lang="hr-HR" dirty="0"/>
              <a:t>Laboratorijske analize</a:t>
            </a:r>
          </a:p>
          <a:p>
            <a:pPr lvl="0"/>
            <a:r>
              <a:rPr lang="hr-HR" dirty="0"/>
              <a:t>Izvanredne mjere i dodatni troškovi u zdravstvu i medicinskoj skrbi povezani s virusom COVID-19 </a:t>
            </a:r>
          </a:p>
          <a:p>
            <a:pPr lvl="0"/>
            <a:r>
              <a:rPr lang="hr-HR" dirty="0"/>
              <a:t>Osobna zaštitna oprema</a:t>
            </a:r>
          </a:p>
          <a:p>
            <a:pPr lvl="0"/>
            <a:r>
              <a:rPr lang="hr-HR" dirty="0"/>
              <a:t>Posebna pomoć stanovništvu, posebno ranjivim skupinama (starije osobe, ljudi sa zdravstvenim problemima, trudnice, samohrani zaposleni roditelji ...) </a:t>
            </a:r>
          </a:p>
          <a:p>
            <a:pPr lvl="0" algn="just"/>
            <a:r>
              <a:rPr lang="hr-HR" dirty="0"/>
              <a:t>Posebna podrška za operativno osoblje medicinskih i drugih hitnih službi</a:t>
            </a:r>
          </a:p>
          <a:p>
            <a:pPr lvl="0"/>
            <a:r>
              <a:rPr lang="hr-HR" dirty="0"/>
              <a:t>Razvoj cjepiva ili lijekova </a:t>
            </a:r>
          </a:p>
          <a:p>
            <a:pPr lvl="0"/>
            <a:r>
              <a:rPr lang="hr-HR" dirty="0"/>
              <a:t>Jačanje kapaciteta za planiranje spremnosti i povezane komunikacije</a:t>
            </a:r>
          </a:p>
          <a:p>
            <a:pPr lvl="0"/>
            <a:r>
              <a:rPr lang="hr-HR" dirty="0"/>
              <a:t>Poboljšanje procjene i upravljanja rizikom </a:t>
            </a:r>
          </a:p>
          <a:p>
            <a:pPr lvl="0"/>
            <a:r>
              <a:rPr lang="hr-HR" dirty="0" err="1"/>
              <a:t>Sanitacija</a:t>
            </a:r>
            <a:r>
              <a:rPr lang="hr-HR" dirty="0"/>
              <a:t> zgrada i objekata </a:t>
            </a:r>
          </a:p>
          <a:p>
            <a:pPr lvl="0"/>
            <a:r>
              <a:rPr lang="hr-HR" dirty="0"/>
              <a:t>Zdravstveni pregledi, uključujući i granice </a:t>
            </a:r>
          </a:p>
          <a:p>
            <a:pPr lvl="0"/>
            <a:r>
              <a:rPr lang="hr-HR" dirty="0"/>
              <a:t>Svi povezani dodatni troškovi za osoblje i ostale primjenjive aktivnosti.</a:t>
            </a: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73564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Iznos i stopa sufinanciranja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Ukoliko će raspoloživa proračunska sredstva u 2020. godini (oko 800 milijuna EUR) biti nedovoljna za dodjelu punih iznosa izračunatih gornjom metodom, Komisija će izvršiti proporcionalno smanjenje kako bi se sredstva ravnomjerno podijelila između svih prihvatljivih podnositelja zahtjeva.</a:t>
            </a:r>
          </a:p>
          <a:p>
            <a:pPr algn="just"/>
            <a:r>
              <a:rPr lang="hr-HR" dirty="0"/>
              <a:t>EUSF će financirati dio ukupnog iznosa javne potrošnje, računajući kako slijedi:</a:t>
            </a:r>
          </a:p>
          <a:p>
            <a:pPr lvl="1" algn="just"/>
            <a:r>
              <a:rPr lang="hr-HR" dirty="0"/>
              <a:t>2,5% ukupnog iznosa javne potrošnje za dio ispod praga, plus</a:t>
            </a:r>
          </a:p>
          <a:p>
            <a:pPr lvl="1" algn="just"/>
            <a:r>
              <a:rPr lang="hr-HR" dirty="0"/>
              <a:t>6% ukupnog iznosa javne potrošnje za dio koji prelazi prag.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76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27F934A-AD69-4020-AE06-2D5E51FC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0233"/>
            <a:ext cx="12192000" cy="45719"/>
          </a:xfrm>
          <a:prstGeom prst="rect">
            <a:avLst/>
          </a:prstGeom>
          <a:solidFill>
            <a:srgbClr val="056C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FE7A32-1722-4BB5-AA9C-8772B20C13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121201"/>
              </p:ext>
            </p:extLst>
          </p:nvPr>
        </p:nvGraphicFramePr>
        <p:xfrm>
          <a:off x="2707574" y="1294410"/>
          <a:ext cx="6673932" cy="451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2D34872D-2B5A-4E71-A18B-E41F31FD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006" y="260669"/>
            <a:ext cx="11734132" cy="468395"/>
          </a:xfrm>
        </p:spPr>
        <p:txBody>
          <a:bodyPr>
            <a:noAutofit/>
          </a:bodyPr>
          <a:lstStyle/>
          <a:p>
            <a:r>
              <a:rPr lang="hr-HR" sz="3600" b="1" dirty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proces pripreme Zahtjeva će biti uključeni…</a:t>
            </a:r>
            <a:endParaRPr lang="en-US" sz="3600" b="1" dirty="0">
              <a:solidFill>
                <a:srgbClr val="333399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480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D6D9CCBA-3A24-4B55-BFAD-729D6D1B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869" y="301627"/>
            <a:ext cx="11734132" cy="468395"/>
          </a:xfrm>
        </p:spPr>
        <p:txBody>
          <a:bodyPr>
            <a:noAutofit/>
          </a:bodyPr>
          <a:lstStyle/>
          <a:p>
            <a:r>
              <a:rPr lang="hr-HR" sz="3600" b="1" dirty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Sastav i uloga Radne skupine </a:t>
            </a:r>
            <a:endParaRPr lang="en-US" sz="3600" b="1" dirty="0">
              <a:solidFill>
                <a:srgbClr val="333399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7F934A-AD69-4020-AE06-2D5E51FC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0233"/>
            <a:ext cx="12192000" cy="45719"/>
          </a:xfrm>
          <a:prstGeom prst="rect">
            <a:avLst/>
          </a:prstGeom>
          <a:solidFill>
            <a:srgbClr val="056C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DB097-2706-43A7-A057-4DB76B07609A}"/>
              </a:ext>
            </a:extLst>
          </p:cNvPr>
          <p:cNvSpPr/>
          <p:nvPr/>
        </p:nvSpPr>
        <p:spPr>
          <a:xfrm>
            <a:off x="3719613" y="2395485"/>
            <a:ext cx="7745559" cy="6857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377"/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Resorna tijela državne uprave (primjerice: MGPO (robne rezerve), MFIN …)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7E77A2-CE80-4A33-A721-C0CCEA9FEF3A}"/>
              </a:ext>
            </a:extLst>
          </p:cNvPr>
          <p:cNvSpPr/>
          <p:nvPr/>
        </p:nvSpPr>
        <p:spPr>
          <a:xfrm>
            <a:off x="3400512" y="2395485"/>
            <a:ext cx="276685" cy="685799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113E8D-B209-434C-8B24-BD5707F11AA2}"/>
              </a:ext>
            </a:extLst>
          </p:cNvPr>
          <p:cNvSpPr/>
          <p:nvPr/>
        </p:nvSpPr>
        <p:spPr>
          <a:xfrm>
            <a:off x="3400503" y="3117569"/>
            <a:ext cx="276687" cy="685799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A70CEF-7479-450B-B652-EBD25E6A3AAD}"/>
              </a:ext>
            </a:extLst>
          </p:cNvPr>
          <p:cNvSpPr/>
          <p:nvPr/>
        </p:nvSpPr>
        <p:spPr>
          <a:xfrm>
            <a:off x="3719603" y="3839653"/>
            <a:ext cx="7745567" cy="6857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377"/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Predstavnici civilne zaštite i znanstveno-istraživačkog sektora iz područja zdravstva (medicinski fakulteti, zdravstvena veleučilišta, instituti)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64DA72-93D7-4854-80AD-E8D4FE4B76AE}"/>
              </a:ext>
            </a:extLst>
          </p:cNvPr>
          <p:cNvSpPr/>
          <p:nvPr/>
        </p:nvSpPr>
        <p:spPr>
          <a:xfrm>
            <a:off x="3400502" y="3839653"/>
            <a:ext cx="276687" cy="685799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F8CD92-7BEA-447A-9885-B1F43806ED6C}"/>
              </a:ext>
            </a:extLst>
          </p:cNvPr>
          <p:cNvSpPr/>
          <p:nvPr/>
        </p:nvSpPr>
        <p:spPr>
          <a:xfrm>
            <a:off x="5962725" y="1753403"/>
            <a:ext cx="5502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377"/>
            <a:r>
              <a:rPr lang="hr-HR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Članovi Radne skupine: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4797086-B3FD-4E1B-8278-3F7798D2E7DB}"/>
              </a:ext>
            </a:extLst>
          </p:cNvPr>
          <p:cNvGrpSpPr/>
          <p:nvPr/>
        </p:nvGrpSpPr>
        <p:grpSpPr>
          <a:xfrm rot="5400000">
            <a:off x="1021937" y="1577972"/>
            <a:ext cx="1282739" cy="1282739"/>
            <a:chOff x="723631" y="2162897"/>
            <a:chExt cx="818696" cy="818696"/>
          </a:xfrm>
        </p:grpSpPr>
        <p:sp>
          <p:nvSpPr>
            <p:cNvPr id="19" name="Teardrop 18">
              <a:extLst>
                <a:ext uri="{FF2B5EF4-FFF2-40B4-BE49-F238E27FC236}">
                  <a16:creationId xmlns:a16="http://schemas.microsoft.com/office/drawing/2014/main" id="{28CE1D72-2662-4513-AE15-35A370821151}"/>
                </a:ext>
              </a:extLst>
            </p:cNvPr>
            <p:cNvSpPr/>
            <p:nvPr/>
          </p:nvSpPr>
          <p:spPr>
            <a:xfrm rot="18900000">
              <a:off x="723631" y="2162897"/>
              <a:ext cx="818696" cy="818696"/>
            </a:xfrm>
            <a:prstGeom prst="teardrop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srgbClr val="333399"/>
                </a:solidFill>
                <a:latin typeface="Calibri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3CD1D47-ECD0-44FF-8CA4-ACCA64D0A3F6}"/>
                </a:ext>
              </a:extLst>
            </p:cNvPr>
            <p:cNvSpPr/>
            <p:nvPr/>
          </p:nvSpPr>
          <p:spPr>
            <a:xfrm>
              <a:off x="790575" y="2228850"/>
              <a:ext cx="671536" cy="6715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srgbClr val="333399"/>
                </a:solidFill>
                <a:latin typeface="Calibri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10B2BC-0D4A-4C44-BAC9-2E4BDEB9395E}"/>
              </a:ext>
            </a:extLst>
          </p:cNvPr>
          <p:cNvCxnSpPr>
            <a:cxnSpLocks/>
          </p:cNvCxnSpPr>
          <p:nvPr/>
        </p:nvCxnSpPr>
        <p:spPr>
          <a:xfrm>
            <a:off x="2607391" y="2171459"/>
            <a:ext cx="8857779" cy="0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7EC74B-E3C7-4E54-A283-417E0FDD9786}"/>
              </a:ext>
            </a:extLst>
          </p:cNvPr>
          <p:cNvGrpSpPr/>
          <p:nvPr/>
        </p:nvGrpSpPr>
        <p:grpSpPr>
          <a:xfrm rot="5400000">
            <a:off x="1058988" y="4479419"/>
            <a:ext cx="1282739" cy="1282739"/>
            <a:chOff x="723631" y="2162897"/>
            <a:chExt cx="818696" cy="818696"/>
          </a:xfrm>
          <a:solidFill>
            <a:srgbClr val="333399"/>
          </a:solidFill>
        </p:grpSpPr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4A9694F1-60BA-4C29-A055-EFF4C4CA68C8}"/>
                </a:ext>
              </a:extLst>
            </p:cNvPr>
            <p:cNvSpPr/>
            <p:nvPr/>
          </p:nvSpPr>
          <p:spPr>
            <a:xfrm rot="18900000">
              <a:off x="723631" y="2162897"/>
              <a:ext cx="818696" cy="818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srgbClr val="00803F"/>
                </a:solidFill>
                <a:latin typeface="Calibri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82E8128-85C5-40CD-8CCB-19A4D961A97A}"/>
                </a:ext>
              </a:extLst>
            </p:cNvPr>
            <p:cNvSpPr/>
            <p:nvPr/>
          </p:nvSpPr>
          <p:spPr>
            <a:xfrm>
              <a:off x="790575" y="2228850"/>
              <a:ext cx="671536" cy="6715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6EB027A0-ED09-4C1D-ACCE-186367AB7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90" y="4727435"/>
            <a:ext cx="765549" cy="76554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90E298-494C-49EC-B783-5CA28A70092D}"/>
              </a:ext>
            </a:extLst>
          </p:cNvPr>
          <p:cNvCxnSpPr>
            <a:cxnSpLocks/>
          </p:cNvCxnSpPr>
          <p:nvPr/>
        </p:nvCxnSpPr>
        <p:spPr>
          <a:xfrm>
            <a:off x="2607389" y="5110209"/>
            <a:ext cx="8857771" cy="17115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E7241ED-2917-445B-801C-F220CD28EB22}"/>
              </a:ext>
            </a:extLst>
          </p:cNvPr>
          <p:cNvSpPr/>
          <p:nvPr/>
        </p:nvSpPr>
        <p:spPr>
          <a:xfrm>
            <a:off x="4631533" y="4665660"/>
            <a:ext cx="6833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377"/>
            <a:r>
              <a:rPr lang="hr-HR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Uloga Radne skupine:</a:t>
            </a:r>
          </a:p>
        </p:txBody>
      </p:sp>
      <p:pic>
        <p:nvPicPr>
          <p:cNvPr id="31" name="Picture 2" descr="Slikovni rezultat za group of people vectors">
            <a:extLst>
              <a:ext uri="{FF2B5EF4-FFF2-40B4-BE49-F238E27FC236}">
                <a16:creationId xmlns:a16="http://schemas.microsoft.com/office/drawing/2014/main" id="{E69CE12E-17D5-4556-AADA-93D3C3E45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4" t="20747" r="16355" b="25916"/>
          <a:stretch/>
        </p:blipFill>
        <p:spPr bwMode="auto">
          <a:xfrm>
            <a:off x="1333389" y="1931952"/>
            <a:ext cx="668571" cy="52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BBBA5D0-6F4D-4C8B-B64B-78A0398B3FE8}"/>
              </a:ext>
            </a:extLst>
          </p:cNvPr>
          <p:cNvSpPr/>
          <p:nvPr/>
        </p:nvSpPr>
        <p:spPr>
          <a:xfrm>
            <a:off x="3719603" y="5184595"/>
            <a:ext cx="7745557" cy="116939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342891" indent="-342891" defTabSz="914377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Prikupljanje podataka potrebnih za izradu Zahtjeva za dobivanje pomoći iz Fonda solidarnosti Europske unije i procjene troškova u okviru prihvatljivih aktivnosti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6579DF-5CBB-42D7-8127-9CED5975A30D}"/>
              </a:ext>
            </a:extLst>
          </p:cNvPr>
          <p:cNvSpPr/>
          <p:nvPr/>
        </p:nvSpPr>
        <p:spPr>
          <a:xfrm>
            <a:off x="3400502" y="5184596"/>
            <a:ext cx="276685" cy="1232457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A70CEF-7479-450B-B652-EBD25E6A3AAD}"/>
              </a:ext>
            </a:extLst>
          </p:cNvPr>
          <p:cNvSpPr/>
          <p:nvPr/>
        </p:nvSpPr>
        <p:spPr>
          <a:xfrm>
            <a:off x="3719593" y="3159851"/>
            <a:ext cx="7745567" cy="6857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377"/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Ravnatelji kliničkih bolničkih centara i predstavnici ostalih zdravstvenih ustanova (kliničkih bolnica, klinika, općih i specijalnih bolnica, lječilišta, domova zdravlja i zavoda)</a:t>
            </a:r>
          </a:p>
        </p:txBody>
      </p:sp>
    </p:spTree>
    <p:extLst>
      <p:ext uri="{BB962C8B-B14F-4D97-AF65-F5344CB8AC3E}">
        <p14:creationId xmlns:p14="http://schemas.microsoft.com/office/powerpoint/2010/main" val="215738756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797</Words>
  <Application>Microsoft Office PowerPoint</Application>
  <PresentationFormat>Široki zaslon</PresentationFormat>
  <Paragraphs>97</Paragraphs>
  <Slides>11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PROŠIRENJE FONDA SOLIDARNOSTI EUROPSKE UNIJE NA ZDRAVSTVENE KRIZE </vt:lpstr>
      <vt:lpstr>UVOD</vt:lpstr>
      <vt:lpstr>Kriterij za dodjelu </vt:lpstr>
      <vt:lpstr>Rok za dostavu zahtjeva i traženje predujma</vt:lpstr>
      <vt:lpstr>Postupanje Europske komisije</vt:lpstr>
      <vt:lpstr>Prihvatljive aktivnosti</vt:lpstr>
      <vt:lpstr>Iznos i stopa sufinanciranja</vt:lpstr>
      <vt:lpstr>U proces pripreme Zahtjeva će biti uključeni…</vt:lpstr>
      <vt:lpstr>Sastav i uloga Radne skupine </vt:lpstr>
      <vt:lpstr>Prijedlog hodograma aktivnosti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PROŠIRENJE FONDA SOLIDARNOSTI EUROPSKE UNIJE NA ZDRAVSTVENE KRIZE</dc:title>
  <dc:creator>mrrfeuadminlocal</dc:creator>
  <cp:lastModifiedBy>Blaženka Grgić</cp:lastModifiedBy>
  <cp:revision>11</cp:revision>
  <dcterms:created xsi:type="dcterms:W3CDTF">2020-04-29T11:51:08Z</dcterms:created>
  <dcterms:modified xsi:type="dcterms:W3CDTF">2020-05-14T07:29:47Z</dcterms:modified>
</cp:coreProperties>
</file>